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84" r:id="rId5"/>
    <p:sldId id="286" r:id="rId6"/>
    <p:sldId id="287" r:id="rId7"/>
    <p:sldId id="285" r:id="rId8"/>
    <p:sldId id="298" r:id="rId9"/>
    <p:sldId id="297" r:id="rId10"/>
    <p:sldId id="293" r:id="rId11"/>
    <p:sldId id="299" r:id="rId12"/>
    <p:sldId id="294" r:id="rId13"/>
    <p:sldId id="2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899" autoAdjust="0"/>
  </p:normalViewPr>
  <p:slideViewPr>
    <p:cSldViewPr snapToGrid="0" snapToObjects="1" showGuides="1">
      <p:cViewPr varScale="1">
        <p:scale>
          <a:sx n="76" d="100"/>
          <a:sy n="76" d="100"/>
        </p:scale>
        <p:origin x="260" y="64"/>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12/28/2024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984758" y="1300293"/>
            <a:ext cx="6136186" cy="2557636"/>
          </a:xfrm>
        </p:spPr>
        <p:txBody>
          <a:bodyPr/>
          <a:lstStyle/>
          <a:p>
            <a:r>
              <a:rPr lang="en-US" sz="4400" dirty="0" err="1"/>
              <a:t>Projek</a:t>
            </a:r>
            <a:r>
              <a:rPr lang="en-US" sz="4400" dirty="0"/>
              <a:t> Akhir Bootcamp QA Engineer </a:t>
            </a:r>
            <a:r>
              <a:rPr lang="en-US" sz="4400" dirty="0" err="1"/>
              <a:t>Sanbercode</a:t>
            </a:r>
            <a:endParaRPr lang="en-US" sz="4400"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984758" y="4003478"/>
            <a:ext cx="4873752" cy="630936"/>
          </a:xfrm>
        </p:spPr>
        <p:txBody>
          <a:bodyPr/>
          <a:lstStyle/>
          <a:p>
            <a:r>
              <a:rPr lang="en-US" dirty="0"/>
              <a:t>Ika Musarijatul Lathifah​</a:t>
            </a:r>
          </a:p>
          <a:p>
            <a:endParaRPr lang="en-US" dirty="0"/>
          </a:p>
        </p:txBody>
      </p:sp>
      <p:pic>
        <p:nvPicPr>
          <p:cNvPr id="5" name="Picture Placeholder 4">
            <a:extLst>
              <a:ext uri="{FF2B5EF4-FFF2-40B4-BE49-F238E27FC236}">
                <a16:creationId xmlns:a16="http://schemas.microsoft.com/office/drawing/2014/main" id="{B7D20E9B-27E3-44D7-8115-E8B8AD4E813B}"/>
              </a:ext>
            </a:extLst>
          </p:cNvPr>
          <p:cNvPicPr>
            <a:picLocks noGrp="1" noChangeAspect="1"/>
          </p:cNvPicPr>
          <p:nvPr>
            <p:ph type="pic" sz="quarter" idx="10"/>
          </p:nvPr>
        </p:nvPicPr>
        <p:blipFill>
          <a:blip r:embed="rId2"/>
          <a:srcRect l="1781" r="1781"/>
          <a:stretch>
            <a:fillRect/>
          </a:stretch>
        </p:blipFill>
        <p:spPr>
          <a:xfrm rot="5400000">
            <a:off x="6700838" y="1360488"/>
            <a:ext cx="4927600" cy="3832225"/>
          </a:xfr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Project Name</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Features</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Demo</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1719072"/>
            <a:ext cx="5038344" cy="1183519"/>
          </a:xfrm>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3154261"/>
            <a:ext cx="5547807" cy="2173000"/>
          </a:xfrm>
        </p:spPr>
        <p:txBody>
          <a:bodyPr/>
          <a:lstStyle/>
          <a:p>
            <a:r>
              <a:rPr lang="en-US" sz="2800" dirty="0"/>
              <a:t>Ika Musarijatul Lathifah</a:t>
            </a:r>
          </a:p>
          <a:p>
            <a:r>
              <a:rPr lang="en-US" sz="2800" dirty="0"/>
              <a:t>Fresh Graduate from IPB University</a:t>
            </a:r>
          </a:p>
          <a:p>
            <a:r>
              <a:rPr lang="en-US" sz="2800" dirty="0" err="1"/>
              <a:t>Bhacelor’s</a:t>
            </a:r>
            <a:r>
              <a:rPr lang="en-US" sz="2800" dirty="0"/>
              <a:t> Degree of Mathematics</a:t>
            </a:r>
          </a:p>
          <a:p>
            <a:r>
              <a:rPr lang="en-US" sz="2800" dirty="0"/>
              <a:t>Lampung</a:t>
            </a:r>
          </a:p>
          <a:p>
            <a:endParaRPr lang="en-US" sz="2800"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a:blip r:embed="rId2"/>
          <a:srcRect l="7400" r="7400"/>
          <a:stretch/>
        </p:blipFill>
        <p:spPr>
          <a:xfrm>
            <a:off x="8296656" y="0"/>
            <a:ext cx="3895344" cy="6858000"/>
          </a:xfrm>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457201" y="1921935"/>
            <a:ext cx="4207078" cy="2633133"/>
          </a:xfrm>
        </p:spPr>
        <p:txBody>
          <a:bodyPr/>
          <a:lstStyle/>
          <a:p>
            <a:r>
              <a:rPr lang="en-US" sz="5400" dirty="0"/>
              <a:t>Automation Testing with Cypress</a:t>
            </a:r>
          </a:p>
        </p:txBody>
      </p:sp>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rotWithShape="1">
          <a:blip r:embed="rId2"/>
          <a:srcRect t="-34979" r="1243" b="-53633"/>
          <a:stretch/>
        </p:blipFill>
        <p:spPr>
          <a:xfrm>
            <a:off x="5001768" y="361357"/>
            <a:ext cx="5897880" cy="5897880"/>
          </a:xfrm>
        </p:spPr>
      </p:pic>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B457E04-55CF-42DB-AF53-FE9316ACC875}"/>
              </a:ext>
            </a:extLst>
          </p:cNvPr>
          <p:cNvPicPr>
            <a:picLocks noGrp="1" noChangeAspect="1"/>
          </p:cNvPicPr>
          <p:nvPr>
            <p:ph type="pic" sz="quarter" idx="10"/>
          </p:nvPr>
        </p:nvPicPr>
        <p:blipFill rotWithShape="1">
          <a:blip r:embed="rId2"/>
          <a:srcRect l="6463" t="412" r="7308" b="-412"/>
          <a:stretch/>
        </p:blipFill>
        <p:spPr>
          <a:xfrm>
            <a:off x="5664201" y="812292"/>
            <a:ext cx="5415290" cy="4928616"/>
          </a:xfrm>
        </p:spPr>
      </p:pic>
      <p:sp>
        <p:nvSpPr>
          <p:cNvPr id="7" name="Text Placeholder 10">
            <a:extLst>
              <a:ext uri="{FF2B5EF4-FFF2-40B4-BE49-F238E27FC236}">
                <a16:creationId xmlns:a16="http://schemas.microsoft.com/office/drawing/2014/main" id="{0AA64DC9-DDDE-4AFB-AE30-29E2E12F998C}"/>
              </a:ext>
            </a:extLst>
          </p:cNvPr>
          <p:cNvSpPr>
            <a:spLocks noGrp="1"/>
          </p:cNvSpPr>
          <p:nvPr>
            <p:ph type="ctrTitle"/>
          </p:nvPr>
        </p:nvSpPr>
        <p:spPr>
          <a:xfrm>
            <a:off x="1010709" y="2418293"/>
            <a:ext cx="4518024" cy="1408641"/>
          </a:xfrm>
        </p:spPr>
        <p:style>
          <a:lnRef idx="3">
            <a:schemeClr val="lt1"/>
          </a:lnRef>
          <a:fillRef idx="1">
            <a:schemeClr val="accent4"/>
          </a:fillRef>
          <a:effectRef idx="1">
            <a:schemeClr val="accent4"/>
          </a:effectRef>
          <a:fontRef idx="minor">
            <a:schemeClr val="lt1"/>
          </a:fontRef>
        </p:style>
        <p:txBody>
          <a:bodyPr/>
          <a:lstStyle/>
          <a:p>
            <a:r>
              <a:rPr lang="en-US" altLang="zh-CN" sz="3200" dirty="0"/>
              <a:t>https://opensource-demo.orangehrmlive.com/web/index.php/auth/login</a:t>
            </a:r>
          </a:p>
        </p:txBody>
      </p:sp>
    </p:spTree>
    <p:extLst>
      <p:ext uri="{BB962C8B-B14F-4D97-AF65-F5344CB8AC3E}">
        <p14:creationId xmlns:p14="http://schemas.microsoft.com/office/powerpoint/2010/main" val="941930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descr="A brushstroke">
            <a:extLst>
              <a:ext uri="{FF2B5EF4-FFF2-40B4-BE49-F238E27FC236}">
                <a16:creationId xmlns:a16="http://schemas.microsoft.com/office/drawing/2014/main" id="{CF237BB6-E971-4321-A554-30E7354C7C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11800" y="2280510"/>
            <a:ext cx="5842000" cy="5842000"/>
          </a:xfrm>
          <a:prstGeom prst="rect">
            <a:avLst/>
          </a:prstGeom>
        </p:spPr>
      </p:pic>
      <p:pic>
        <p:nvPicPr>
          <p:cNvPr id="26" name="Graphic 25" descr="A robot with a raised arm">
            <a:extLst>
              <a:ext uri="{FF2B5EF4-FFF2-40B4-BE49-F238E27FC236}">
                <a16:creationId xmlns:a16="http://schemas.microsoft.com/office/drawing/2014/main" id="{3C168CA8-8329-44FE-AA9B-D372FA4AF9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5278" y="2790079"/>
            <a:ext cx="4170927" cy="4170927"/>
          </a:xfrm>
          <a:prstGeom prst="rect">
            <a:avLst/>
          </a:prstGeom>
        </p:spPr>
      </p:pic>
      <p:pic>
        <p:nvPicPr>
          <p:cNvPr id="23" name="Graphic 22" descr="A brushstroke">
            <a:extLst>
              <a:ext uri="{FF2B5EF4-FFF2-40B4-BE49-F238E27FC236}">
                <a16:creationId xmlns:a16="http://schemas.microsoft.com/office/drawing/2014/main" id="{23D5118E-393A-47A3-9C75-B2C3DD2038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94958" y="-1771966"/>
            <a:ext cx="5842000" cy="5842000"/>
          </a:xfrm>
          <a:prstGeom prst="rect">
            <a:avLst/>
          </a:prstGeom>
        </p:spPr>
      </p:pic>
      <p:pic>
        <p:nvPicPr>
          <p:cNvPr id="22" name="Graphic 21" descr="A brushstroke">
            <a:extLst>
              <a:ext uri="{FF2B5EF4-FFF2-40B4-BE49-F238E27FC236}">
                <a16:creationId xmlns:a16="http://schemas.microsoft.com/office/drawing/2014/main" id="{887E3B4C-1572-4DAB-8C16-5571E42343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94958" y="254272"/>
            <a:ext cx="5842000" cy="5842000"/>
          </a:xfrm>
          <a:prstGeom prst="rect">
            <a:avLst/>
          </a:prstGeom>
        </p:spPr>
      </p:pic>
      <p:sp>
        <p:nvSpPr>
          <p:cNvPr id="2" name="Slide Number Placeholder 1">
            <a:extLst>
              <a:ext uri="{FF2B5EF4-FFF2-40B4-BE49-F238E27FC236}">
                <a16:creationId xmlns:a16="http://schemas.microsoft.com/office/drawing/2014/main" id="{7EBF6E47-7C4E-4478-B006-377D764074FA}"/>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3" name="Footer Placeholder 2">
            <a:extLst>
              <a:ext uri="{FF2B5EF4-FFF2-40B4-BE49-F238E27FC236}">
                <a16:creationId xmlns:a16="http://schemas.microsoft.com/office/drawing/2014/main" id="{C51FE2F3-BBF4-4597-9338-7EDE724F48DD}"/>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D3E96EE1-26A5-4F4D-8526-4B988A55BBA6}"/>
              </a:ext>
            </a:extLst>
          </p:cNvPr>
          <p:cNvSpPr>
            <a:spLocks noGrp="1"/>
          </p:cNvSpPr>
          <p:nvPr>
            <p:ph type="dt" sz="half" idx="10"/>
          </p:nvPr>
        </p:nvSpPr>
        <p:spPr/>
        <p:txBody>
          <a:bodyPr/>
          <a:lstStyle/>
          <a:p>
            <a:r>
              <a:rPr lang="en-US" noProof="0"/>
              <a:t>20XX</a:t>
            </a:r>
          </a:p>
        </p:txBody>
      </p:sp>
      <p:sp>
        <p:nvSpPr>
          <p:cNvPr id="5" name="Title 1">
            <a:extLst>
              <a:ext uri="{FF2B5EF4-FFF2-40B4-BE49-F238E27FC236}">
                <a16:creationId xmlns:a16="http://schemas.microsoft.com/office/drawing/2014/main" id="{4E2E6B40-97B3-4F77-B7CE-BFCAC2872509}"/>
              </a:ext>
            </a:extLst>
          </p:cNvPr>
          <p:cNvSpPr txBox="1">
            <a:spLocks/>
          </p:cNvSpPr>
          <p:nvPr/>
        </p:nvSpPr>
        <p:spPr>
          <a:xfrm>
            <a:off x="304800" y="381339"/>
            <a:ext cx="3636264" cy="2862072"/>
          </a:xfrm>
          <a:prstGeom prst="rect">
            <a:avLst/>
          </a:prstGeom>
        </p:spPr>
        <p:txBody>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dirty="0"/>
              <a:t>Features worked on</a:t>
            </a:r>
          </a:p>
        </p:txBody>
      </p:sp>
      <p:pic>
        <p:nvPicPr>
          <p:cNvPr id="7" name="Graphic 6" descr="Laptop with phone and calculator">
            <a:extLst>
              <a:ext uri="{FF2B5EF4-FFF2-40B4-BE49-F238E27FC236}">
                <a16:creationId xmlns:a16="http://schemas.microsoft.com/office/drawing/2014/main" id="{A7C6FEAC-703C-4739-8D8A-F65D2F8F74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133" y="2860957"/>
            <a:ext cx="3970867" cy="3970867"/>
          </a:xfrm>
          <a:prstGeom prst="rect">
            <a:avLst/>
          </a:prstGeom>
        </p:spPr>
      </p:pic>
      <p:sp>
        <p:nvSpPr>
          <p:cNvPr id="14" name="TextBox 13">
            <a:extLst>
              <a:ext uri="{FF2B5EF4-FFF2-40B4-BE49-F238E27FC236}">
                <a16:creationId xmlns:a16="http://schemas.microsoft.com/office/drawing/2014/main" id="{BF2E8D4B-4FA2-4044-943D-86DD294075EC}"/>
              </a:ext>
            </a:extLst>
          </p:cNvPr>
          <p:cNvSpPr txBox="1"/>
          <p:nvPr/>
        </p:nvSpPr>
        <p:spPr>
          <a:xfrm>
            <a:off x="6445250" y="746723"/>
            <a:ext cx="5154083" cy="707886"/>
          </a:xfrm>
          <a:prstGeom prst="rect">
            <a:avLst/>
          </a:prstGeom>
          <a:noFill/>
        </p:spPr>
        <p:txBody>
          <a:bodyPr wrap="square">
            <a:spAutoFit/>
          </a:bodyPr>
          <a:lstStyle/>
          <a:p>
            <a:r>
              <a:rPr lang="en-US" sz="4000" dirty="0"/>
              <a:t>Login</a:t>
            </a:r>
          </a:p>
        </p:txBody>
      </p:sp>
      <p:sp>
        <p:nvSpPr>
          <p:cNvPr id="15" name="TextBox 14">
            <a:extLst>
              <a:ext uri="{FF2B5EF4-FFF2-40B4-BE49-F238E27FC236}">
                <a16:creationId xmlns:a16="http://schemas.microsoft.com/office/drawing/2014/main" id="{6BE633F1-F0F8-4B6A-93ED-2D92DC44D4A2}"/>
              </a:ext>
            </a:extLst>
          </p:cNvPr>
          <p:cNvSpPr txBox="1"/>
          <p:nvPr/>
        </p:nvSpPr>
        <p:spPr>
          <a:xfrm>
            <a:off x="6445248" y="2782670"/>
            <a:ext cx="5154083" cy="707886"/>
          </a:xfrm>
          <a:prstGeom prst="rect">
            <a:avLst/>
          </a:prstGeom>
          <a:noFill/>
        </p:spPr>
        <p:txBody>
          <a:bodyPr wrap="square">
            <a:spAutoFit/>
          </a:bodyPr>
          <a:lstStyle/>
          <a:p>
            <a:r>
              <a:rPr lang="en-US" sz="4000" dirty="0"/>
              <a:t>Forgot Password</a:t>
            </a:r>
          </a:p>
        </p:txBody>
      </p:sp>
      <p:sp>
        <p:nvSpPr>
          <p:cNvPr id="16" name="TextBox 15">
            <a:extLst>
              <a:ext uri="{FF2B5EF4-FFF2-40B4-BE49-F238E27FC236}">
                <a16:creationId xmlns:a16="http://schemas.microsoft.com/office/drawing/2014/main" id="{62440855-4F26-4039-864B-73AE4BFC1A51}"/>
              </a:ext>
            </a:extLst>
          </p:cNvPr>
          <p:cNvSpPr txBox="1"/>
          <p:nvPr/>
        </p:nvSpPr>
        <p:spPr>
          <a:xfrm>
            <a:off x="6445249" y="4818617"/>
            <a:ext cx="5154083" cy="707886"/>
          </a:xfrm>
          <a:prstGeom prst="rect">
            <a:avLst/>
          </a:prstGeom>
          <a:noFill/>
        </p:spPr>
        <p:txBody>
          <a:bodyPr wrap="square">
            <a:spAutoFit/>
          </a:bodyPr>
          <a:lstStyle/>
          <a:p>
            <a:r>
              <a:rPr lang="en-US" sz="4000" dirty="0"/>
              <a:t>Directory</a:t>
            </a:r>
          </a:p>
        </p:txBody>
      </p:sp>
      <p:pic>
        <p:nvPicPr>
          <p:cNvPr id="30" name="Graphic 29" descr="Arrow: Straight with solid fill">
            <a:extLst>
              <a:ext uri="{FF2B5EF4-FFF2-40B4-BE49-F238E27FC236}">
                <a16:creationId xmlns:a16="http://schemas.microsoft.com/office/drawing/2014/main" id="{8EEDE334-A49D-4B25-A78D-A2DC58373B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289551" y="761728"/>
            <a:ext cx="914400" cy="914400"/>
          </a:xfrm>
          <a:prstGeom prst="rect">
            <a:avLst/>
          </a:prstGeom>
        </p:spPr>
      </p:pic>
      <p:pic>
        <p:nvPicPr>
          <p:cNvPr id="31" name="Graphic 30" descr="Arrow: Straight with solid fill">
            <a:extLst>
              <a:ext uri="{FF2B5EF4-FFF2-40B4-BE49-F238E27FC236}">
                <a16:creationId xmlns:a16="http://schemas.microsoft.com/office/drawing/2014/main" id="{07437387-C7AD-4663-939D-FB675D4833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282834" y="2753019"/>
            <a:ext cx="914400" cy="914400"/>
          </a:xfrm>
          <a:prstGeom prst="rect">
            <a:avLst/>
          </a:prstGeom>
        </p:spPr>
      </p:pic>
      <p:pic>
        <p:nvPicPr>
          <p:cNvPr id="32" name="Graphic 31" descr="Arrow: Straight with solid fill">
            <a:extLst>
              <a:ext uri="{FF2B5EF4-FFF2-40B4-BE49-F238E27FC236}">
                <a16:creationId xmlns:a16="http://schemas.microsoft.com/office/drawing/2014/main" id="{968C1AE3-1BD1-4EDF-A66E-38DE40E3A3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312030" y="4778269"/>
            <a:ext cx="914400" cy="914400"/>
          </a:xfrm>
          <a:prstGeom prst="rect">
            <a:avLst/>
          </a:prstGeom>
        </p:spPr>
      </p:pic>
    </p:spTree>
    <p:extLst>
      <p:ext uri="{BB962C8B-B14F-4D97-AF65-F5344CB8AC3E}">
        <p14:creationId xmlns:p14="http://schemas.microsoft.com/office/powerpoint/2010/main" val="606392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How we get there​</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Login​</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a:xfrm>
            <a:off x="932688" y="2835310"/>
            <a:ext cx="2743200" cy="3020205"/>
          </a:xfrm>
        </p:spPr>
        <p:txBody>
          <a:bodyPr/>
          <a:lstStyle/>
          <a:p>
            <a:pPr marL="285750" indent="-285750">
              <a:buFont typeface="Arial" panose="020B0604020202020204" pitchFamily="34" charset="0"/>
              <a:buChar char="•"/>
            </a:pPr>
            <a:r>
              <a:rPr lang="en-US" dirty="0"/>
              <a:t>Test Function Login with Valid Credentials</a:t>
            </a:r>
          </a:p>
          <a:p>
            <a:pPr marL="285750" indent="-285750">
              <a:buFont typeface="Arial" panose="020B0604020202020204" pitchFamily="34" charset="0"/>
              <a:buChar char="•"/>
            </a:pPr>
            <a:r>
              <a:rPr lang="en-US" dirty="0"/>
              <a:t>Test Function Login with Invalid Credentials</a:t>
            </a:r>
          </a:p>
          <a:p>
            <a:pPr marL="285750" indent="-285750">
              <a:buFont typeface="Arial" panose="020B0604020202020204" pitchFamily="34" charset="0"/>
              <a:buChar char="•"/>
            </a:pPr>
            <a:r>
              <a:rPr lang="en-US" dirty="0"/>
              <a:t>Test Function Login with Invalid Uppercase</a:t>
            </a:r>
          </a:p>
          <a:p>
            <a:pPr marL="285750" indent="-285750">
              <a:buFont typeface="Arial" panose="020B0604020202020204" pitchFamily="34" charset="0"/>
              <a:buChar char="•"/>
            </a:pPr>
            <a:r>
              <a:rPr lang="en-US" dirty="0"/>
              <a:t>Test Function Login with Blank Input</a:t>
            </a:r>
          </a:p>
          <a:p>
            <a:pPr marL="285750" indent="-285750">
              <a:buFont typeface="Arial" panose="020B0604020202020204" pitchFamily="34" charset="0"/>
              <a:buChar char="•"/>
            </a:pPr>
            <a:r>
              <a:rPr lang="en-US" dirty="0"/>
              <a:t>Test Function Login with User Doesn’t Exist</a:t>
            </a:r>
            <a:br>
              <a:rPr lang="en-US" dirty="0"/>
            </a:br>
            <a:r>
              <a:rPr lang="en-US" dirty="0"/>
              <a:t>​Test Function Login with Space Between</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dirty="0"/>
              <a:t>Forgot Password</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a:xfrm>
            <a:off x="4732020" y="2835310"/>
            <a:ext cx="2743200" cy="2785100"/>
          </a:xfrm>
        </p:spPr>
        <p:txBody>
          <a:bodyPr/>
          <a:lstStyle/>
          <a:p>
            <a:pPr marL="285750" indent="-285750">
              <a:buFont typeface="Arial" panose="020B0604020202020204" pitchFamily="34" charset="0"/>
              <a:buChar char="•"/>
            </a:pPr>
            <a:r>
              <a:rPr lang="en-US" dirty="0"/>
              <a:t>Test Function Button Forgot Password​</a:t>
            </a:r>
          </a:p>
          <a:p>
            <a:pPr marL="285750" indent="-285750">
              <a:buFont typeface="Arial" panose="020B0604020202020204" pitchFamily="34" charset="0"/>
              <a:buChar char="•"/>
            </a:pPr>
            <a:r>
              <a:rPr lang="en-US" dirty="0"/>
              <a:t>Test Function Forgot Password​ with Valid Credentials</a:t>
            </a:r>
          </a:p>
          <a:p>
            <a:pPr marL="285750" indent="-285750">
              <a:buFont typeface="Arial" panose="020B0604020202020204" pitchFamily="34" charset="0"/>
              <a:buChar char="•"/>
            </a:pPr>
            <a:r>
              <a:rPr lang="en-US" dirty="0"/>
              <a:t>Test Function Forgot Password​ Canceled</a:t>
            </a:r>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dirty="0"/>
              <a:t>Directory​</a:t>
            </a:r>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7</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sp>
        <p:nvSpPr>
          <p:cNvPr id="14" name="Content Placeholder 6">
            <a:extLst>
              <a:ext uri="{FF2B5EF4-FFF2-40B4-BE49-F238E27FC236}">
                <a16:creationId xmlns:a16="http://schemas.microsoft.com/office/drawing/2014/main" id="{4FCCFD8F-8432-4056-ADF9-B6DE41ED2935}"/>
              </a:ext>
            </a:extLst>
          </p:cNvPr>
          <p:cNvSpPr txBox="1">
            <a:spLocks/>
          </p:cNvSpPr>
          <p:nvPr/>
        </p:nvSpPr>
        <p:spPr>
          <a:xfrm>
            <a:off x="8499348" y="2835310"/>
            <a:ext cx="2743200" cy="2785100"/>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SzPct val="50000"/>
              <a:buFont typeface="Arial" panose="020B0604020202020204" pitchFamily="34" charset="0"/>
              <a:buNone/>
              <a:defRPr sz="1600" kern="1200">
                <a:solidFill>
                  <a:schemeClr val="tx1"/>
                </a:solidFill>
                <a:latin typeface="+mn-lt"/>
                <a:ea typeface="+mn-ea"/>
                <a:cs typeface="+mn-cs"/>
              </a:defRPr>
            </a:lvl1pPr>
            <a:lvl2pPr marL="274320" indent="-137160" algn="l" defTabSz="914400" rtl="0" eaLnBrk="1" latinLnBrk="0" hangingPunct="1">
              <a:lnSpc>
                <a:spcPct val="100000"/>
              </a:lnSpc>
              <a:spcBef>
                <a:spcPts val="0"/>
              </a:spcBef>
              <a:buSzPct val="50000"/>
              <a:buFont typeface="Arial" panose="020B0604020202020204" pitchFamily="34" charset="0"/>
              <a:buChar char="•"/>
              <a:defRPr sz="1400" kern="1200">
                <a:solidFill>
                  <a:schemeClr val="tx1"/>
                </a:solidFill>
                <a:latin typeface="+mn-lt"/>
                <a:ea typeface="+mn-ea"/>
                <a:cs typeface="+mn-cs"/>
              </a:defRPr>
            </a:lvl2pPr>
            <a:lvl3pPr marL="411480" indent="-137160" algn="l" defTabSz="914400" rtl="0" eaLnBrk="1" latinLnBrk="0" hangingPunct="1">
              <a:lnSpc>
                <a:spcPct val="100000"/>
              </a:lnSpc>
              <a:spcBef>
                <a:spcPts val="0"/>
              </a:spcBef>
              <a:buSzPct val="50000"/>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100000"/>
              </a:lnSpc>
              <a:spcBef>
                <a:spcPts val="0"/>
              </a:spcBef>
              <a:buSzPct val="50000"/>
              <a:buFont typeface="Arial" panose="020B0604020202020204" pitchFamily="34" charset="0"/>
              <a:buChar char="•"/>
              <a:defRPr sz="1100" kern="1200">
                <a:solidFill>
                  <a:schemeClr val="tx1"/>
                </a:solidFill>
                <a:latin typeface="+mn-lt"/>
                <a:ea typeface="+mn-ea"/>
                <a:cs typeface="+mn-cs"/>
              </a:defRPr>
            </a:lvl4pPr>
            <a:lvl5pPr marL="2057400" indent="-137160" algn="l" defTabSz="914400" rtl="0" eaLnBrk="1" latinLnBrk="0" hangingPunct="1">
              <a:lnSpc>
                <a:spcPct val="90000"/>
              </a:lnSpc>
              <a:spcBef>
                <a:spcPts val="500"/>
              </a:spcBef>
              <a:buSzPct val="50000"/>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Test Function Directory​ with Valid Credentials 1</a:t>
            </a:r>
          </a:p>
          <a:p>
            <a:pPr marL="285750" indent="-285750">
              <a:buFont typeface="Arial" panose="020B0604020202020204" pitchFamily="34" charset="0"/>
              <a:buChar char="•"/>
            </a:pPr>
            <a:r>
              <a:rPr lang="en-US" dirty="0"/>
              <a:t>Test Function Directory​ with Valid Credentials 2</a:t>
            </a:r>
          </a:p>
        </p:txBody>
      </p:sp>
    </p:spTree>
    <p:extLst>
      <p:ext uri="{BB962C8B-B14F-4D97-AF65-F5344CB8AC3E}">
        <p14:creationId xmlns:p14="http://schemas.microsoft.com/office/powerpoint/2010/main" val="3095245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6373-6CDD-4034-A0FE-27F2ED5FD09D}"/>
              </a:ext>
            </a:extLst>
          </p:cNvPr>
          <p:cNvSpPr>
            <a:spLocks noGrp="1"/>
          </p:cNvSpPr>
          <p:nvPr>
            <p:ph type="ctrTitle"/>
          </p:nvPr>
        </p:nvSpPr>
        <p:spPr>
          <a:xfrm>
            <a:off x="1023709" y="1591559"/>
            <a:ext cx="3913632" cy="1411699"/>
          </a:xfrm>
        </p:spPr>
        <p:txBody>
          <a:bodyPr/>
          <a:lstStyle/>
          <a:p>
            <a:endParaRPr lang="en-ID" sz="5400"/>
          </a:p>
        </p:txBody>
      </p:sp>
      <p:sp>
        <p:nvSpPr>
          <p:cNvPr id="3" name="Subtitle 2">
            <a:extLst>
              <a:ext uri="{FF2B5EF4-FFF2-40B4-BE49-F238E27FC236}">
                <a16:creationId xmlns:a16="http://schemas.microsoft.com/office/drawing/2014/main" id="{76A1510D-9AB1-4DFB-AC72-60967309DE9C}"/>
              </a:ext>
            </a:extLst>
          </p:cNvPr>
          <p:cNvSpPr>
            <a:spLocks noGrp="1"/>
          </p:cNvSpPr>
          <p:nvPr>
            <p:ph type="subTitle" idx="1"/>
          </p:nvPr>
        </p:nvSpPr>
        <p:spPr>
          <a:xfrm>
            <a:off x="1023709" y="3108960"/>
            <a:ext cx="3913632" cy="1883664"/>
          </a:xfrm>
        </p:spPr>
        <p:txBody>
          <a:bodyPr/>
          <a:lstStyle/>
          <a:p>
            <a:endParaRPr lang="en-ID"/>
          </a:p>
        </p:txBody>
      </p:sp>
      <p:sp>
        <p:nvSpPr>
          <p:cNvPr id="4" name="Picture Placeholder 3">
            <a:extLst>
              <a:ext uri="{FF2B5EF4-FFF2-40B4-BE49-F238E27FC236}">
                <a16:creationId xmlns:a16="http://schemas.microsoft.com/office/drawing/2014/main" id="{2B831D43-87CF-4F07-BEC4-371158E364BE}"/>
              </a:ext>
            </a:extLst>
          </p:cNvPr>
          <p:cNvSpPr>
            <a:spLocks noGrp="1"/>
          </p:cNvSpPr>
          <p:nvPr>
            <p:ph type="pic" sz="quarter" idx="10"/>
          </p:nvPr>
        </p:nvSpPr>
        <p:spPr>
          <a:xfrm>
            <a:off x="5192785" y="812292"/>
            <a:ext cx="5886705" cy="4928616"/>
          </a:xfrm>
        </p:spPr>
      </p:sp>
    </p:spTree>
    <p:extLst>
      <p:ext uri="{BB962C8B-B14F-4D97-AF65-F5344CB8AC3E}">
        <p14:creationId xmlns:p14="http://schemas.microsoft.com/office/powerpoint/2010/main" val="2031435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Tree>
    <p:extLst>
      <p:ext uri="{BB962C8B-B14F-4D97-AF65-F5344CB8AC3E}">
        <p14:creationId xmlns:p14="http://schemas.microsoft.com/office/powerpoint/2010/main" val="591722392"/>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{3C33438B-019F-4897-8E04-2EE23FFA173F}tf11429527_win32</Template>
  <TotalTime>97</TotalTime>
  <Words>236</Words>
  <Application>Microsoft Office PowerPoint</Application>
  <PresentationFormat>Widescreen</PresentationFormat>
  <Paragraphs>55</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Gothic</vt:lpstr>
      <vt:lpstr>Karla</vt:lpstr>
      <vt:lpstr>Univers Condensed Light</vt:lpstr>
      <vt:lpstr>Office Theme</vt:lpstr>
      <vt:lpstr>Projek Akhir Bootcamp QA Engineer Sanbercode</vt:lpstr>
      <vt:lpstr>Agenda</vt:lpstr>
      <vt:lpstr>Introduction </vt:lpstr>
      <vt:lpstr>Automation Testing with Cypress</vt:lpstr>
      <vt:lpstr>https://opensource-demo.orangehrmlive.com/web/index.php/auth/login</vt:lpstr>
      <vt:lpstr>PowerPoint Presentation</vt:lpstr>
      <vt:lpstr>How we get there​</vt:lpstr>
      <vt:lpstr>PowerPoint Presentation</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 Akhir Bootcamp QA Engineer Sanbercode</dc:title>
  <dc:creator>Ika Musarijatul Lathifah</dc:creator>
  <cp:lastModifiedBy>Ika Musarijatul Lathifah</cp:lastModifiedBy>
  <cp:revision>11</cp:revision>
  <dcterms:created xsi:type="dcterms:W3CDTF">2024-12-28T05:04:49Z</dcterms:created>
  <dcterms:modified xsi:type="dcterms:W3CDTF">2024-12-28T06:54:56Z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